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316" r:id="rId5"/>
    <p:sldId id="385" r:id="rId6"/>
    <p:sldId id="323" r:id="rId7"/>
    <p:sldId id="326" r:id="rId8"/>
    <p:sldId id="387" r:id="rId9"/>
    <p:sldId id="386" r:id="rId10"/>
    <p:sldId id="361" r:id="rId11"/>
    <p:sldId id="353" r:id="rId12"/>
    <p:sldId id="337" r:id="rId13"/>
    <p:sldId id="390" r:id="rId14"/>
    <p:sldId id="372" r:id="rId15"/>
    <p:sldId id="388" r:id="rId16"/>
    <p:sldId id="382" r:id="rId17"/>
    <p:sldId id="389" r:id="rId18"/>
    <p:sldId id="37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5B7D037-A616-54B3-2B86-36BB9B26E716}" name="Jack DeSante" initials="JD" userId="S::jdesante@urbansystems.ca::d8c878d9-92d1-4fd5-89c5-658fd313f3ec" providerId="AD"/>
  <p188:author id="{88933AA7-24DF-15A7-9BAD-181BD9D11984}" name="Oscar Chan" initials="OC" userId="S::ochan@urbansystems.ca::1b93b250-c35b-47e0-a0d0-b119c3eadc7a" providerId="AD"/>
  <p188:author id="{2FC66FBE-1F15-709D-31EA-ED33B2F5EBCA}" name="Matt Thomson (Urban Matters)" initials="MT(M" userId="S::Matt.Thomson@urbanmatters.ca::e4ee39eb-9c86-4b12-819c-20665176234a" providerId="AD"/>
  <p188:author id="{5121A0D5-2883-F9A2-DBE5-F0EBB0EBEF11}" name="Jessica Wang" initials="JW" userId="S::jwang@urbansystems.ca::6ca792ba-cee9-420b-9d99-f9202e89d45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0000"/>
    <a:srgbClr val="FF9300"/>
    <a:srgbClr val="009EC2"/>
    <a:srgbClr val="4E3754"/>
    <a:srgbClr val="465F6D"/>
    <a:srgbClr val="E30000"/>
    <a:srgbClr val="565A5C"/>
    <a:srgbClr val="C60C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1" autoAdjust="0"/>
    <p:restoredTop sz="78285" autoAdjust="0"/>
  </p:normalViewPr>
  <p:slideViewPr>
    <p:cSldViewPr snapToGrid="0">
      <p:cViewPr varScale="1">
        <p:scale>
          <a:sx n="86" d="100"/>
          <a:sy n="86" d="100"/>
        </p:scale>
        <p:origin x="1512" y="60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rbanpulse.sharepoint.com/sites/UM/Shared%20Documents/Consulting/1279/0042/01/D-Data/2023-10-04%20Maple%20Ridge%20Housing%20Data%20-V3.xlsm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urbanpulse.sharepoint.com/sites/UM/Shared%20Documents/Consulting/1279/0042/01/R-Reports-Studies-Documents/R1-Reports/2023-10-04%20Maple%20Ridge%20Housing%20Data%20.xlsm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urbanpulse.sharepoint.com/sites/UM/Shared%20Documents/Consulting/1279/0042/01/R-Reports-Studies-Documents/R1-Reports/2023-10-04%20Maple%20Ridge%20Housing%20Data%20.xlsm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urbanpulse.sharepoint.com/sites/UM/Shared%20Documents/Consulting/1279/0042/01/R-Reports-Studies-Documents/R1-Reports/2023-10-04%20Maple%20Ridge%20Housing%20Data%20.xlsm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urbanpulse.sharepoint.com/sites/UM/Shared%20Documents/Consulting/1279/0042/01/R-Reports-Studies-Documents/R1-Reports/2023-10-04%20Maple%20Ridge%20Housing%20Data%20.xlsm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456036745406818E-2"/>
          <c:y val="0.10648148148148148"/>
          <c:w val="0.88498840769903764"/>
          <c:h val="0.7861191309419656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Sheet4!$A$3</c:f>
              <c:strCache>
                <c:ptCount val="1"/>
                <c:pt idx="0">
                  <c:v>% Growth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068397901634422E-17"/>
                  <c:y val="-0.384259259259259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9C7-4F13-8179-A364981618BB}"/>
                </c:ext>
              </c:extLst>
            </c:dLbl>
            <c:dLbl>
              <c:idx val="1"/>
              <c:layout>
                <c:manualLayout>
                  <c:x val="0"/>
                  <c:y val="-0.282407407407407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C7-4F13-8179-A364981618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Sheet4!$B$2:$C$2</c:f>
              <c:strCache>
                <c:ptCount val="2"/>
                <c:pt idx="0">
                  <c:v>Maple Ridge</c:v>
                </c:pt>
                <c:pt idx="1">
                  <c:v>Metro Vancouver</c:v>
                </c:pt>
              </c:strCache>
            </c:strRef>
          </c:cat>
          <c:val>
            <c:numRef>
              <c:f>Sheet4!$B$3:$C$3</c:f>
              <c:numCache>
                <c:formatCode>0.0%</c:formatCode>
                <c:ptCount val="2"/>
                <c:pt idx="0">
                  <c:v>0.106</c:v>
                </c:pt>
                <c:pt idx="1">
                  <c:v>7.2999999999999995E-2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C7-4F13-8179-A364981618BB}"/>
            </c:ext>
          </c:extLst>
        </c:ser>
        <c:ser>
          <c:idx val="1"/>
          <c:order val="1"/>
          <c:tx>
            <c:strRef>
              <c:f>Sheet4!$A$4</c:f>
              <c:strCache>
                <c:ptCount val="1"/>
                <c:pt idx="0">
                  <c:v>Nominal Growth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noFill/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09C7-4F13-8179-A364981618BB}"/>
              </c:ext>
            </c:extLst>
          </c:dPt>
          <c:dPt>
            <c:idx val="1"/>
            <c:invertIfNegative val="0"/>
            <c:bubble3D val="0"/>
            <c:spPr>
              <a:noFill/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09C7-4F13-8179-A364981618BB}"/>
              </c:ext>
            </c:extLst>
          </c:dPt>
          <c:dLbls>
            <c:dLbl>
              <c:idx val="0"/>
              <c:layout>
                <c:manualLayout>
                  <c:x val="4.9136299822987242E-4"/>
                  <c:y val="6.863518561574487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+</a:t>
                    </a:r>
                    <a:fld id="{0426EB8E-7952-4D07-874B-0B5BDE093076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9C7-4F13-8179-A364981618B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9C7-4F13-8179-A364981618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Sheet4!$B$2:$C$2</c:f>
              <c:strCache>
                <c:ptCount val="2"/>
                <c:pt idx="0">
                  <c:v>Maple Ridge</c:v>
                </c:pt>
                <c:pt idx="1">
                  <c:v>Metro Vancouver</c:v>
                </c:pt>
              </c:strCache>
            </c:strRef>
          </c:cat>
          <c:val>
            <c:numRef>
              <c:f>Sheet4!$B$4:$C$4</c:f>
              <c:numCache>
                <c:formatCode>General</c:formatCode>
                <c:ptCount val="2"/>
                <c:pt idx="0" formatCode="#,##0">
                  <c:v>8734</c:v>
                </c:pt>
                <c:pt idx="1">
                  <c:v>179484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9C7-4F13-8179-A364981618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33507744"/>
        <c:axId val="573882320"/>
      </c:barChart>
      <c:catAx>
        <c:axId val="833507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3882320"/>
        <c:crosses val="autoZero"/>
        <c:auto val="1"/>
        <c:lblAlgn val="ctr"/>
        <c:lblOffset val="100"/>
        <c:noMultiLvlLbl val="0"/>
      </c:catAx>
      <c:valAx>
        <c:axId val="573882320"/>
        <c:scaling>
          <c:orientation val="minMax"/>
          <c:max val="0.12000000000000001"/>
        </c:scaling>
        <c:delete val="1"/>
        <c:axPos val="l"/>
        <c:numFmt formatCode="0.0%" sourceLinked="1"/>
        <c:majorTickMark val="none"/>
        <c:minorTickMark val="none"/>
        <c:tickLblPos val="nextTo"/>
        <c:crossAx val="833507744"/>
        <c:crosses val="autoZero"/>
        <c:crossBetween val="between"/>
      </c:valAx>
      <c:spPr>
        <a:solidFill>
          <a:schemeClr val="bg1"/>
        </a:solidFill>
        <a:ln w="25400">
          <a:solidFill>
            <a:schemeClr val="bg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'[2023-10-04 Maple Ridge Housing Data .xlsm]PrescribedTables Cen -Prima (2)'!$D$318</c:f>
              <c:strCache>
                <c:ptCount val="1"/>
                <c:pt idx="0">
                  <c:v>Single-Detached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EA1-46E3-95D5-27B99742169A}"/>
                </c:ext>
              </c:extLst>
            </c:dLbl>
            <c:dLbl>
              <c:idx val="1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A1-46E3-95D5-27B9974216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'[2023-10-04 Maple Ridge Housing Data .xlsm]PrescribedTables Cen -Prima (2)'!$E$316:$P$316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'[2023-10-04 Maple Ridge Housing Data .xlsm]PrescribedTables Cen -Prima (2)'!$E$318:$P$318</c:f>
              <c:numCache>
                <c:formatCode>"$"#,##0</c:formatCode>
                <c:ptCount val="12"/>
                <c:pt idx="0">
                  <c:v>475400</c:v>
                </c:pt>
                <c:pt idx="1">
                  <c:v>472600</c:v>
                </c:pt>
                <c:pt idx="2">
                  <c:v>469150</c:v>
                </c:pt>
                <c:pt idx="3">
                  <c:v>482450</c:v>
                </c:pt>
                <c:pt idx="4">
                  <c:v>537800</c:v>
                </c:pt>
                <c:pt idx="5">
                  <c:v>712400</c:v>
                </c:pt>
                <c:pt idx="6">
                  <c:v>819050</c:v>
                </c:pt>
                <c:pt idx="7">
                  <c:v>851150</c:v>
                </c:pt>
                <c:pt idx="8">
                  <c:v>827750</c:v>
                </c:pt>
                <c:pt idx="9">
                  <c:v>913050</c:v>
                </c:pt>
                <c:pt idx="10">
                  <c:v>1235650</c:v>
                </c:pt>
                <c:pt idx="11">
                  <c:v>1273550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EA1-46E3-95D5-27B99742169A}"/>
            </c:ext>
          </c:extLst>
        </c:ser>
        <c:ser>
          <c:idx val="2"/>
          <c:order val="1"/>
          <c:tx>
            <c:strRef>
              <c:f>'[2023-10-04 Maple Ridge Housing Data .xlsm]PrescribedTables Cen -Prima (2)'!$D$319</c:f>
              <c:strCache>
                <c:ptCount val="1"/>
                <c:pt idx="0">
                  <c:v>Townhouse / Row Home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A1-46E3-95D5-27B99742169A}"/>
                </c:ext>
              </c:extLst>
            </c:dLbl>
            <c:dLbl>
              <c:idx val="1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EA1-46E3-95D5-27B9974216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'[2023-10-04 Maple Ridge Housing Data .xlsm]PrescribedTables Cen -Prima (2)'!$E$316:$P$316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'[2023-10-04 Maple Ridge Housing Data .xlsm]PrescribedTables Cen -Prima (2)'!$E$319:$P$319</c:f>
              <c:numCache>
                <c:formatCode>"$"#,##0</c:formatCode>
                <c:ptCount val="12"/>
                <c:pt idx="0">
                  <c:v>267950</c:v>
                </c:pt>
                <c:pt idx="1">
                  <c:v>277600</c:v>
                </c:pt>
                <c:pt idx="2">
                  <c:v>270450</c:v>
                </c:pt>
                <c:pt idx="3">
                  <c:v>276750</c:v>
                </c:pt>
                <c:pt idx="4">
                  <c:v>296900</c:v>
                </c:pt>
                <c:pt idx="5">
                  <c:v>390150</c:v>
                </c:pt>
                <c:pt idx="6">
                  <c:v>486300</c:v>
                </c:pt>
                <c:pt idx="7">
                  <c:v>544950</c:v>
                </c:pt>
                <c:pt idx="8">
                  <c:v>518650</c:v>
                </c:pt>
                <c:pt idx="9">
                  <c:v>540050</c:v>
                </c:pt>
                <c:pt idx="10">
                  <c:v>714550</c:v>
                </c:pt>
                <c:pt idx="11">
                  <c:v>769950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EA1-46E3-95D5-27B99742169A}"/>
            </c:ext>
          </c:extLst>
        </c:ser>
        <c:ser>
          <c:idx val="3"/>
          <c:order val="2"/>
          <c:tx>
            <c:strRef>
              <c:f>'[2023-10-04 Maple Ridge Housing Data .xlsm]PrescribedTables Cen -Prima (2)'!$D$320</c:f>
              <c:strCache>
                <c:ptCount val="1"/>
                <c:pt idx="0">
                  <c:v>Apartment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EA1-46E3-95D5-27B99742169A}"/>
                </c:ext>
              </c:extLst>
            </c:dLbl>
            <c:dLbl>
              <c:idx val="1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EA1-46E3-95D5-27B9974216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'[2023-10-04 Maple Ridge Housing Data .xlsm]PrescribedTables Cen -Prima (2)'!$E$316:$P$316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'[2023-10-04 Maple Ridge Housing Data .xlsm]PrescribedTables Cen -Prima (2)'!$E$320:$P$320</c:f>
              <c:numCache>
                <c:formatCode>"$"#,##0</c:formatCode>
                <c:ptCount val="12"/>
                <c:pt idx="0">
                  <c:v>206350</c:v>
                </c:pt>
                <c:pt idx="1">
                  <c:v>196200</c:v>
                </c:pt>
                <c:pt idx="2">
                  <c:v>198550</c:v>
                </c:pt>
                <c:pt idx="3">
                  <c:v>205200</c:v>
                </c:pt>
                <c:pt idx="4">
                  <c:v>211750</c:v>
                </c:pt>
                <c:pt idx="5">
                  <c:v>253150</c:v>
                </c:pt>
                <c:pt idx="6">
                  <c:v>329300</c:v>
                </c:pt>
                <c:pt idx="7">
                  <c:v>392850</c:v>
                </c:pt>
                <c:pt idx="8">
                  <c:v>374450</c:v>
                </c:pt>
                <c:pt idx="9">
                  <c:v>387700</c:v>
                </c:pt>
                <c:pt idx="10">
                  <c:v>467350</c:v>
                </c:pt>
                <c:pt idx="11">
                  <c:v>532600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1EA1-46E3-95D5-27B9974216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1348511"/>
        <c:axId val="1151255744"/>
      </c:lineChart>
      <c:catAx>
        <c:axId val="6213485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1255744"/>
        <c:crosses val="autoZero"/>
        <c:auto val="1"/>
        <c:lblAlgn val="ctr"/>
        <c:lblOffset val="100"/>
        <c:noMultiLvlLbl val="0"/>
      </c:catAx>
      <c:valAx>
        <c:axId val="1151255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13485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35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'[2023-10-04 Maple Ridge Housing Data .xlsm]PrescribedTables Cen -Prima (2)'!$D$422</c:f>
              <c:strCache>
                <c:ptCount val="1"/>
                <c:pt idx="0">
                  <c:v>No-bedroom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Pt>
            <c:idx val="12"/>
            <c:marker>
              <c:symbol val="circle"/>
              <c:size val="5"/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A8A7-414D-B367-30994206E44D}"/>
              </c:ext>
            </c:extLst>
          </c:dPt>
          <c:dLbls>
            <c:dLbl>
              <c:idx val="0"/>
              <c:layout>
                <c:manualLayout>
                  <c:x val="-3.5768400621573125E-2"/>
                  <c:y val="3.70335978477904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A7-414D-B367-30994206E44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A7-414D-B367-30994206E44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A7-414D-B367-30994206E44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A7-414D-B367-30994206E44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A7-414D-B367-30994206E44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A7-414D-B367-30994206E44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A7-414D-B367-30994206E44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8A7-414D-B367-30994206E44D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8A7-414D-B367-30994206E44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8A7-414D-B367-30994206E4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'[2023-10-04 Maple Ridge Housing Data .xlsm]PrescribedTables Cen -Prima (2)'!$E$410:$Q$410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'[2023-10-04 Maple Ridge Housing Data .xlsm]PrescribedTables Cen -Prima (2)'!$E$422:$Q$422</c:f>
              <c:numCache>
                <c:formatCode>"$"#,##0</c:formatCode>
                <c:ptCount val="13"/>
                <c:pt idx="0">
                  <c:v>585</c:v>
                </c:pt>
                <c:pt idx="1">
                  <c:v>570</c:v>
                </c:pt>
                <c:pt idx="2">
                  <c:v>550</c:v>
                </c:pt>
                <c:pt idx="3">
                  <c:v>600</c:v>
                </c:pt>
                <c:pt idx="4">
                  <c:v>600</c:v>
                </c:pt>
                <c:pt idx="5">
                  <c:v>600</c:v>
                </c:pt>
                <c:pt idx="6">
                  <c:v>600</c:v>
                </c:pt>
                <c:pt idx="7">
                  <c:v>632</c:v>
                </c:pt>
                <c:pt idx="8">
                  <c:v>749</c:v>
                </c:pt>
                <c:pt idx="10">
                  <c:v>750</c:v>
                </c:pt>
                <c:pt idx="12">
                  <c:v>845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A8A7-414D-B367-30994206E44D}"/>
            </c:ext>
          </c:extLst>
        </c:ser>
        <c:ser>
          <c:idx val="2"/>
          <c:order val="1"/>
          <c:tx>
            <c:strRef>
              <c:f>'[2023-10-04 Maple Ridge Housing Data .xlsm]PrescribedTables Cen -Prima (2)'!$D$423</c:f>
              <c:strCache>
                <c:ptCount val="1"/>
                <c:pt idx="0">
                  <c:v>1-bedroom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8A7-414D-B367-30994206E44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8A7-414D-B367-30994206E44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8A7-414D-B367-30994206E44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8A7-414D-B367-30994206E44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8A7-414D-B367-30994206E44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8A7-414D-B367-30994206E44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8A7-414D-B367-30994206E44D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8A7-414D-B367-30994206E44D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8A7-414D-B367-30994206E44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8A7-414D-B367-30994206E44D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A8A7-414D-B367-30994206E4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'[2023-10-04 Maple Ridge Housing Data .xlsm]PrescribedTables Cen -Prima (2)'!$E$410:$Q$410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'[2023-10-04 Maple Ridge Housing Data .xlsm]PrescribedTables Cen -Prima (2)'!$E$423:$Q$423</c:f>
              <c:numCache>
                <c:formatCode>"$"#,##0</c:formatCode>
                <c:ptCount val="13"/>
                <c:pt idx="0">
                  <c:v>670</c:v>
                </c:pt>
                <c:pt idx="1">
                  <c:v>690</c:v>
                </c:pt>
                <c:pt idx="2">
                  <c:v>700</c:v>
                </c:pt>
                <c:pt idx="3">
                  <c:v>715</c:v>
                </c:pt>
                <c:pt idx="4">
                  <c:v>710</c:v>
                </c:pt>
                <c:pt idx="5">
                  <c:v>733</c:v>
                </c:pt>
                <c:pt idx="6">
                  <c:v>713</c:v>
                </c:pt>
                <c:pt idx="7">
                  <c:v>784</c:v>
                </c:pt>
                <c:pt idx="8">
                  <c:v>874</c:v>
                </c:pt>
                <c:pt idx="9">
                  <c:v>868</c:v>
                </c:pt>
                <c:pt idx="10">
                  <c:v>950</c:v>
                </c:pt>
                <c:pt idx="11">
                  <c:v>1025</c:v>
                </c:pt>
                <c:pt idx="12">
                  <c:v>1100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A8A7-414D-B367-30994206E44D}"/>
            </c:ext>
          </c:extLst>
        </c:ser>
        <c:ser>
          <c:idx val="3"/>
          <c:order val="2"/>
          <c:tx>
            <c:strRef>
              <c:f>'[2023-10-04 Maple Ridge Housing Data .xlsm]PrescribedTables Cen -Prima (2)'!$D$424</c:f>
              <c:strCache>
                <c:ptCount val="1"/>
                <c:pt idx="0">
                  <c:v>2-bedroom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5768400621573125E-2"/>
                  <c:y val="-3.40352077381059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A8A7-414D-B367-30994206E44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A8A7-414D-B367-30994206E44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A8A7-414D-B367-30994206E44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A8A7-414D-B367-30994206E44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A8A7-414D-B367-30994206E44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A8A7-414D-B367-30994206E44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A8A7-414D-B367-30994206E44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A8A7-414D-B367-30994206E44D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A8A7-414D-B367-30994206E44D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A8A7-414D-B367-30994206E44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A8A7-414D-B367-30994206E44D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A8A7-414D-B367-30994206E4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'[2023-10-04 Maple Ridge Housing Data .xlsm]PrescribedTables Cen -Prima (2)'!$E$410:$Q$410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'[2023-10-04 Maple Ridge Housing Data .xlsm]PrescribedTables Cen -Prima (2)'!$E$424:$Q$424</c:f>
              <c:numCache>
                <c:formatCode>"$"#,##0</c:formatCode>
                <c:ptCount val="13"/>
                <c:pt idx="0">
                  <c:v>850</c:v>
                </c:pt>
                <c:pt idx="1">
                  <c:v>850</c:v>
                </c:pt>
                <c:pt idx="2">
                  <c:v>890</c:v>
                </c:pt>
                <c:pt idx="3">
                  <c:v>875</c:v>
                </c:pt>
                <c:pt idx="4">
                  <c:v>850</c:v>
                </c:pt>
                <c:pt idx="5">
                  <c:v>940</c:v>
                </c:pt>
                <c:pt idx="6">
                  <c:v>938</c:v>
                </c:pt>
                <c:pt idx="7">
                  <c:v>945</c:v>
                </c:pt>
                <c:pt idx="8">
                  <c:v>1125</c:v>
                </c:pt>
                <c:pt idx="9">
                  <c:v>1208</c:v>
                </c:pt>
                <c:pt idx="10">
                  <c:v>1212</c:v>
                </c:pt>
                <c:pt idx="11">
                  <c:v>1206</c:v>
                </c:pt>
                <c:pt idx="12">
                  <c:v>1446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4-A8A7-414D-B367-30994206E44D}"/>
            </c:ext>
          </c:extLst>
        </c:ser>
        <c:ser>
          <c:idx val="4"/>
          <c:order val="3"/>
          <c:tx>
            <c:strRef>
              <c:f>'[2023-10-04 Maple Ridge Housing Data .xlsm]PrescribedTables Cen -Prima (2)'!$D$425</c:f>
              <c:strCache>
                <c:ptCount val="1"/>
                <c:pt idx="0">
                  <c:v>3-or-more bedrooms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3624220085634664E-2"/>
                  <c:y val="-7.8453211229290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A8A7-414D-B367-30994206E44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A8A7-414D-B367-30994206E44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A8A7-414D-B367-30994206E44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A8A7-414D-B367-30994206E44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A8A7-414D-B367-30994206E44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A8A7-414D-B367-30994206E44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A8A7-414D-B367-30994206E44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A8A7-414D-B367-30994206E44D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A8A7-414D-B367-30994206E44D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A8A7-414D-B367-30994206E44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A8A7-414D-B367-30994206E44D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A8A7-414D-B367-30994206E4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'[2023-10-04 Maple Ridge Housing Data .xlsm]PrescribedTables Cen -Prima (2)'!$E$410:$Q$410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'[2023-10-04 Maple Ridge Housing Data .xlsm]PrescribedTables Cen -Prima (2)'!$E$425:$Q$425</c:f>
              <c:numCache>
                <c:formatCode>"$"#,##0</c:formatCode>
                <c:ptCount val="13"/>
                <c:pt idx="0">
                  <c:v>1050</c:v>
                </c:pt>
                <c:pt idx="1">
                  <c:v>1250</c:v>
                </c:pt>
                <c:pt idx="2">
                  <c:v>1200</c:v>
                </c:pt>
                <c:pt idx="3">
                  <c:v>1325</c:v>
                </c:pt>
                <c:pt idx="4">
                  <c:v>1250</c:v>
                </c:pt>
                <c:pt idx="5">
                  <c:v>1247</c:v>
                </c:pt>
                <c:pt idx="6">
                  <c:v>1330</c:v>
                </c:pt>
                <c:pt idx="7">
                  <c:v>1374</c:v>
                </c:pt>
                <c:pt idx="8">
                  <c:v>1456</c:v>
                </c:pt>
                <c:pt idx="9">
                  <c:v>1540</c:v>
                </c:pt>
                <c:pt idx="10">
                  <c:v>1695</c:v>
                </c:pt>
                <c:pt idx="11">
                  <c:v>1815</c:v>
                </c:pt>
                <c:pt idx="12">
                  <c:v>1852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1-A8A7-414D-B367-30994206E44D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66927135"/>
        <c:axId val="583255567"/>
      </c:lineChart>
      <c:catAx>
        <c:axId val="16669271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3255567"/>
        <c:crosses val="autoZero"/>
        <c:auto val="1"/>
        <c:lblAlgn val="ctr"/>
        <c:lblOffset val="100"/>
        <c:noMultiLvlLbl val="0"/>
      </c:catAx>
      <c:valAx>
        <c:axId val="5832555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69271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span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800873907615481E-2"/>
          <c:y val="3.0555555555555555E-2"/>
          <c:w val="0.95639825218476904"/>
          <c:h val="0.622856517935258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'[2023-10-04 Maple Ridge Housing Data .xlsm]PrescribedTables Cen -Prima (2)'!$R$578</c:f>
              <c:strCache>
                <c:ptCount val="1"/>
                <c:pt idx="0">
                  <c:v>Core Housing Need (excl. Extreme Core Housing Need)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8BD-4822-A8F4-9EC06534336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23%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8BD-4822-A8F4-9EC06534336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C8BD-4822-A8F4-9EC06534336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18%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C8BD-4822-A8F4-9EC0653433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'[2023-10-04 Maple Ridge Housing Data .xlsm]PrescribedTables Cen -Prima (2)'!$S$576:$V$577</c:f>
              <c:multiLvlStrCache>
                <c:ptCount val="4"/>
                <c:lvl>
                  <c:pt idx="0">
                    <c:v>Owner</c:v>
                  </c:pt>
                  <c:pt idx="1">
                    <c:v>Renter</c:v>
                  </c:pt>
                  <c:pt idx="2">
                    <c:v>Owner</c:v>
                  </c:pt>
                  <c:pt idx="3">
                    <c:v>Renter</c:v>
                  </c:pt>
                </c:lvl>
                <c:lvl>
                  <c:pt idx="0">
                    <c:v>2016</c:v>
                  </c:pt>
                  <c:pt idx="2">
                    <c:v>2021</c:v>
                  </c:pt>
                </c:lvl>
              </c:multiLvlStrCache>
            </c:multiLvlStrRef>
          </c:cat>
          <c:val>
            <c:numRef>
              <c:f>'[2023-10-04 Maple Ridge Housing Data .xlsm]PrescribedTables Cen -Prima (2)'!$S$578:$V$578</c:f>
              <c:numCache>
                <c:formatCode>0%</c:formatCode>
                <c:ptCount val="4"/>
                <c:pt idx="0">
                  <c:v>0.04</c:v>
                </c:pt>
                <c:pt idx="1">
                  <c:v>0.23</c:v>
                </c:pt>
                <c:pt idx="2">
                  <c:v>0.05</c:v>
                </c:pt>
                <c:pt idx="3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8BD-4822-A8F4-9EC065343361}"/>
            </c:ext>
          </c:extLst>
        </c:ser>
        <c:ser>
          <c:idx val="1"/>
          <c:order val="1"/>
          <c:tx>
            <c:strRef>
              <c:f>'[2023-10-04 Maple Ridge Housing Data .xlsm]PrescribedTables Cen -Prima (2)'!$R$579</c:f>
              <c:strCache>
                <c:ptCount val="1"/>
                <c:pt idx="0">
                  <c:v>Exteme Core Housing Need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C8BD-4822-A8F4-9EC06534336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14%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C8BD-4822-A8F4-9EC06534336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C8BD-4822-A8F4-9EC06534336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10%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C8BD-4822-A8F4-9EC0653433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'[2023-10-04 Maple Ridge Housing Data .xlsm]PrescribedTables Cen -Prima (2)'!$S$576:$V$577</c:f>
              <c:multiLvlStrCache>
                <c:ptCount val="4"/>
                <c:lvl>
                  <c:pt idx="0">
                    <c:v>Owner</c:v>
                  </c:pt>
                  <c:pt idx="1">
                    <c:v>Renter</c:v>
                  </c:pt>
                  <c:pt idx="2">
                    <c:v>Owner</c:v>
                  </c:pt>
                  <c:pt idx="3">
                    <c:v>Renter</c:v>
                  </c:pt>
                </c:lvl>
                <c:lvl>
                  <c:pt idx="0">
                    <c:v>2016</c:v>
                  </c:pt>
                  <c:pt idx="2">
                    <c:v>2021</c:v>
                  </c:pt>
                </c:lvl>
              </c:multiLvlStrCache>
            </c:multiLvlStrRef>
          </c:cat>
          <c:val>
            <c:numRef>
              <c:f>'[2023-10-04 Maple Ridge Housing Data .xlsm]PrescribedTables Cen -Prima (2)'!$S$579:$V$579</c:f>
              <c:numCache>
                <c:formatCode>0%</c:formatCode>
                <c:ptCount val="4"/>
                <c:pt idx="0">
                  <c:v>0.04</c:v>
                </c:pt>
                <c:pt idx="1">
                  <c:v>0.14000000000000001</c:v>
                </c:pt>
                <c:pt idx="2">
                  <c:v>0.03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8BD-4822-A8F4-9EC065343361}"/>
            </c:ext>
          </c:extLst>
        </c:ser>
        <c:ser>
          <c:idx val="2"/>
          <c:order val="2"/>
          <c:tx>
            <c:strRef>
              <c:f>'[2023-10-04 Maple Ridge Housing Data .xlsm]PrescribedTables Cen -Prima (2)'!$R$580</c:f>
              <c:strCache>
                <c:ptCount val="1"/>
                <c:pt idx="0">
                  <c:v>Total Core Housing Need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C8BD-4822-A8F4-9EC06534336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37%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C8BD-4822-A8F4-9EC06534336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C8BD-4822-A8F4-9EC06534336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29%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C8BD-4822-A8F4-9EC0653433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'[2023-10-04 Maple Ridge Housing Data .xlsm]PrescribedTables Cen -Prima (2)'!$S$576:$V$577</c:f>
              <c:multiLvlStrCache>
                <c:ptCount val="4"/>
                <c:lvl>
                  <c:pt idx="0">
                    <c:v>Owner</c:v>
                  </c:pt>
                  <c:pt idx="1">
                    <c:v>Renter</c:v>
                  </c:pt>
                  <c:pt idx="2">
                    <c:v>Owner</c:v>
                  </c:pt>
                  <c:pt idx="3">
                    <c:v>Renter</c:v>
                  </c:pt>
                </c:lvl>
                <c:lvl>
                  <c:pt idx="0">
                    <c:v>2016</c:v>
                  </c:pt>
                  <c:pt idx="2">
                    <c:v>2021</c:v>
                  </c:pt>
                </c:lvl>
              </c:multiLvlStrCache>
            </c:multiLvlStrRef>
          </c:cat>
          <c:val>
            <c:numRef>
              <c:f>'[2023-10-04 Maple Ridge Housing Data .xlsm]PrescribedTables Cen -Prima (2)'!$S$580:$V$580</c:f>
              <c:numCache>
                <c:formatCode>0%</c:formatCode>
                <c:ptCount val="4"/>
                <c:pt idx="0">
                  <c:v>0.08</c:v>
                </c:pt>
                <c:pt idx="1">
                  <c:v>0.37</c:v>
                </c:pt>
                <c:pt idx="2">
                  <c:v>0.08</c:v>
                </c:pt>
                <c:pt idx="3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8BD-4822-A8F4-9EC0653433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92047"/>
        <c:axId val="584915327"/>
      </c:barChart>
      <c:catAx>
        <c:axId val="2592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4915327"/>
        <c:crosses val="autoZero"/>
        <c:auto val="1"/>
        <c:lblAlgn val="ctr"/>
        <c:lblOffset val="100"/>
        <c:noMultiLvlLbl val="0"/>
      </c:catAx>
      <c:valAx>
        <c:axId val="584915327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2592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2253433208489388E-2"/>
          <c:y val="0.82812467191601047"/>
          <c:w val="0.95549313358302124"/>
          <c:h val="0.149653105861767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168729208250163"/>
          <c:y val="3.4414496726054518E-2"/>
          <c:w val="0.77085096473719228"/>
          <c:h val="0.79163945774606437"/>
        </c:manualLayout>
      </c:layout>
      <c:lineChart>
        <c:grouping val="standard"/>
        <c:varyColors val="0"/>
        <c:ser>
          <c:idx val="0"/>
          <c:order val="0"/>
          <c:tx>
            <c:strRef>
              <c:f>'[2023-10-04 Maple Ridge Housing Data .xlsm]PrescribedTables Cen -Prima (2)'!$D$122</c:f>
              <c:strCache>
                <c:ptCount val="1"/>
                <c:pt idx="0">
                  <c:v>Anticipated households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1208083832335371E-2"/>
                  <c:y val="-9.373695022799451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33,447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5E89-40EB-98C2-39B013B8699C}"/>
                </c:ext>
              </c:extLst>
            </c:dLbl>
            <c:dLbl>
              <c:idx val="1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E89-40EB-98C2-39B013B869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'[2023-10-04 Maple Ridge Housing Data .xlsm]PrescribedTables Cen -Prima (2)'!$E$121:$Q$121</c:f>
              <c:numCache>
                <c:formatCode>General</c:formatCode>
                <c:ptCount val="1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</c:numCache>
            </c:numRef>
          </c:cat>
          <c:val>
            <c:numRef>
              <c:f>'[2023-10-04 Maple Ridge Housing Data .xlsm]PrescribedTables Cen -Prima (2)'!$E$122:$Q$122</c:f>
              <c:numCache>
                <c:formatCode>General</c:formatCode>
                <c:ptCount val="13"/>
                <c:pt idx="0">
                  <c:v>33447</c:v>
                </c:pt>
                <c:pt idx="1">
                  <c:v>34442</c:v>
                </c:pt>
                <c:pt idx="2">
                  <c:v>35468</c:v>
                </c:pt>
                <c:pt idx="3">
                  <c:v>36562</c:v>
                </c:pt>
                <c:pt idx="4">
                  <c:v>37526</c:v>
                </c:pt>
                <c:pt idx="5">
                  <c:v>38336</c:v>
                </c:pt>
                <c:pt idx="6">
                  <c:v>39151</c:v>
                </c:pt>
                <c:pt idx="7" formatCode="#,##0">
                  <c:v>39979</c:v>
                </c:pt>
                <c:pt idx="8">
                  <c:v>40806</c:v>
                </c:pt>
                <c:pt idx="9" formatCode="#,##0">
                  <c:v>41617</c:v>
                </c:pt>
                <c:pt idx="10" formatCode="#,##0">
                  <c:v>42532</c:v>
                </c:pt>
                <c:pt idx="11" formatCode="#,##0">
                  <c:v>43310</c:v>
                </c:pt>
                <c:pt idx="12" formatCode="#,##0">
                  <c:v>44081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E89-40EB-98C2-39B013B869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05496944"/>
        <c:axId val="1194880543"/>
      </c:lineChart>
      <c:catAx>
        <c:axId val="1405496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4880543"/>
        <c:crosses val="autoZero"/>
        <c:auto val="1"/>
        <c:lblAlgn val="ctr"/>
        <c:lblOffset val="100"/>
        <c:noMultiLvlLbl val="0"/>
      </c:catAx>
      <c:valAx>
        <c:axId val="1194880543"/>
        <c:scaling>
          <c:orientation val="minMax"/>
          <c:min val="3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/>
                  <a:t>Projected</a:t>
                </a:r>
                <a:r>
                  <a:rPr lang="en-CA" baseline="0"/>
                  <a:t> Households</a:t>
                </a:r>
                <a:endParaRPr lang="en-CA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5496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3C9919-D61E-4E11-9157-93BC3441BE5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8CBC28-640E-468D-A0F1-1886ED973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2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8CBC28-640E-468D-A0F1-1886ED9731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894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8CBC28-640E-468D-A0F1-1886ED9731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57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8CBC28-640E-468D-A0F1-1886ED9731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56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The cost of rental has increased significantly, while vacancy rates generally remain low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8CBC28-640E-468D-A0F1-1886ED9731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35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8CBC28-640E-468D-A0F1-1886ED97312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795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>
                <a:solidFill>
                  <a:srgbClr val="44546A"/>
                </a:solidFill>
                <a:latin typeface="WordVisi_MSFontService"/>
              </a:rPr>
              <a:t>Growth rate is based on historical local growth scenarios</a:t>
            </a:r>
            <a:endParaRPr lang="en-CA" i="1" dirty="0">
              <a:solidFill>
                <a:srgbClr val="44546A"/>
              </a:solidFill>
              <a:latin typeface="WordVisi_MSFontServic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8CBC28-640E-468D-A0F1-1886ED97312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65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8CBC28-640E-468D-A0F1-1886ED97312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116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  <a:tabLst>
                <a:tab pos="914400" algn="l"/>
              </a:tabLst>
            </a:pPr>
            <a:r>
              <a:rPr lang="en-US" dirty="0"/>
              <a:t>Needed forms of housing include: 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CA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Housing to address homelessness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CA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Affordable rentals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CA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Purpose-built rental housing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CA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Diversity of ownership types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CA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Seniors housing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CA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Other special needs housing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8CBC28-640E-468D-A0F1-1886ED97312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700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000" b="1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10000"/>
            <a:ext cx="9144000" cy="14478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D344CB4F-7F24-45EE-B322-71C63C4D3DB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500" y="4643438"/>
            <a:ext cx="3924300" cy="261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067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F9A63B8-5914-4BCE-9D29-45B08DBA84AA}"/>
              </a:ext>
            </a:extLst>
          </p:cNvPr>
          <p:cNvSpPr/>
          <p:nvPr userDrawn="1"/>
        </p:nvSpPr>
        <p:spPr>
          <a:xfrm>
            <a:off x="0" y="0"/>
            <a:ext cx="12192000" cy="1828800"/>
          </a:xfrm>
          <a:prstGeom prst="rect">
            <a:avLst/>
          </a:prstGeom>
          <a:solidFill>
            <a:srgbClr val="009E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8191501" cy="1325563"/>
          </a:xfrm>
        </p:spPr>
        <p:txBody>
          <a:bodyPr>
            <a:normAutofit/>
          </a:bodyPr>
          <a:lstStyle>
            <a:lvl1pPr>
              <a:defRPr sz="3600" b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4B010767-EBED-401A-9C25-74A43312B4AB}" type="datetimeFigureOut">
              <a:rPr lang="en-CA" smtClean="0"/>
              <a:pPr/>
              <a:t>2024-02-28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25DBA26-BB47-4767-B43D-583AD63CE47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838200" y="2019300"/>
            <a:ext cx="10515600" cy="4000500"/>
          </a:xfrm>
        </p:spPr>
        <p:txBody>
          <a:bodyPr/>
          <a:lstStyle>
            <a:lvl1pPr marL="228600" indent="-228600">
              <a:spcAft>
                <a:spcPts val="1800"/>
              </a:spcAft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sz="4800" b="0">
                <a:solidFill>
                  <a:schemeClr val="tx1"/>
                </a:solidFill>
                <a:latin typeface="+mn-lt"/>
              </a:defRPr>
            </a:lvl1pPr>
            <a:lvl2pPr marL="685800" indent="-228600">
              <a:spcAft>
                <a:spcPts val="1800"/>
              </a:spcAft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b="0">
                <a:solidFill>
                  <a:schemeClr val="tx1"/>
                </a:solidFill>
              </a:defRPr>
            </a:lvl2pPr>
            <a:lvl3pPr marL="1143000" indent="-228600">
              <a:spcAft>
                <a:spcPts val="1800"/>
              </a:spcAft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b="0">
                <a:solidFill>
                  <a:schemeClr val="tx1"/>
                </a:solidFill>
              </a:defRPr>
            </a:lvl3pPr>
            <a:lvl4pPr marL="1600200" indent="-228600">
              <a:spcAft>
                <a:spcPts val="1800"/>
              </a:spcAft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b="0">
                <a:solidFill>
                  <a:schemeClr val="tx1"/>
                </a:solidFill>
              </a:defRPr>
            </a:lvl4pPr>
            <a:lvl5pPr marL="2057400" indent="-228600">
              <a:spcAft>
                <a:spcPts val="1800"/>
              </a:spcAft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B2AFFA3-5AF0-4B43-B891-AD14C0A21E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5522"/>
          <a:stretch/>
        </p:blipFill>
        <p:spPr>
          <a:xfrm>
            <a:off x="9029701" y="0"/>
            <a:ext cx="3162300" cy="18288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8BE457E-109C-403D-A8E6-5EDB03DE3E2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087100" y="5753100"/>
            <a:ext cx="1104900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539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F222-03EA-449E-82EE-F3E9EF4A2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837978" cy="1325563"/>
          </a:xfrm>
        </p:spPr>
        <p:txBody>
          <a:bodyPr>
            <a:normAutofit/>
          </a:bodyPr>
          <a:lstStyle>
            <a:lvl1pPr>
              <a:defRPr sz="40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462102-DB81-4BCA-ABDF-55C95513F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10767-EBED-401A-9C25-74A43312B4AB}" type="datetimeFigureOut">
              <a:rPr lang="en-CA" smtClean="0"/>
              <a:t>2024-02-28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9BBD19-9DEC-4584-BFD9-E65C03A12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EA7194-8F34-4668-8B22-43A4D0F7E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BA26-BB47-4767-B43D-583AD63CE479}" type="slidenum">
              <a:rPr lang="en-CA" smtClean="0"/>
              <a:t>‹#›</a:t>
            </a:fld>
            <a:endParaRPr lang="en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FE645F-BA79-4840-81EF-B8AC8B6FE027}"/>
              </a:ext>
            </a:extLst>
          </p:cNvPr>
          <p:cNvSpPr/>
          <p:nvPr userDrawn="1"/>
        </p:nvSpPr>
        <p:spPr>
          <a:xfrm>
            <a:off x="10172700" y="0"/>
            <a:ext cx="2019300" cy="6858000"/>
          </a:xfrm>
          <a:prstGeom prst="rect">
            <a:avLst/>
          </a:prstGeom>
          <a:solidFill>
            <a:srgbClr val="FF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3BFC6272-53AF-42B3-BC02-B4F30196CC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701" y="-27586"/>
            <a:ext cx="2019299" cy="6901402"/>
          </a:xfrm>
          <a:prstGeom prst="rect">
            <a:avLst/>
          </a:prstGeom>
        </p:spPr>
      </p:pic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DFECBE05-2491-4E65-97F8-BCD6674F2E0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2019300"/>
            <a:ext cx="8686800" cy="4000500"/>
          </a:xfrm>
        </p:spPr>
        <p:txBody>
          <a:bodyPr/>
          <a:lstStyle>
            <a:lvl1pPr marL="228600" indent="-228600">
              <a:spcAft>
                <a:spcPts val="1800"/>
              </a:spcAft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sz="4000" b="0">
                <a:solidFill>
                  <a:schemeClr val="tx1"/>
                </a:solidFill>
                <a:latin typeface="+mn-lt"/>
              </a:defRPr>
            </a:lvl1pPr>
            <a:lvl2pPr marL="685800" indent="-228600">
              <a:spcAft>
                <a:spcPts val="1800"/>
              </a:spcAft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b="0">
                <a:solidFill>
                  <a:schemeClr val="tx1"/>
                </a:solidFill>
              </a:defRPr>
            </a:lvl2pPr>
            <a:lvl3pPr marL="1143000" indent="-228600">
              <a:spcAft>
                <a:spcPts val="1800"/>
              </a:spcAft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b="0">
                <a:solidFill>
                  <a:schemeClr val="tx1"/>
                </a:solidFill>
              </a:defRPr>
            </a:lvl3pPr>
            <a:lvl4pPr marL="1600200" indent="-228600">
              <a:spcAft>
                <a:spcPts val="1800"/>
              </a:spcAft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b="0">
                <a:solidFill>
                  <a:schemeClr val="tx1"/>
                </a:solidFill>
              </a:defRPr>
            </a:lvl4pPr>
            <a:lvl5pPr marL="2057400" indent="-228600">
              <a:spcAft>
                <a:spcPts val="1800"/>
              </a:spcAft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8801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EF24406-B339-4F26-966B-9E0283F2FF3C}"/>
              </a:ext>
            </a:extLst>
          </p:cNvPr>
          <p:cNvSpPr/>
          <p:nvPr userDrawn="1"/>
        </p:nvSpPr>
        <p:spPr>
          <a:xfrm>
            <a:off x="0" y="0"/>
            <a:ext cx="12192000" cy="1828800"/>
          </a:xfrm>
          <a:prstGeom prst="rect">
            <a:avLst/>
          </a:prstGeom>
          <a:solidFill>
            <a:srgbClr val="009E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855B08-799F-4CB0-87F3-87CD58732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191500" cy="1325563"/>
          </a:xfrm>
        </p:spPr>
        <p:txBody>
          <a:bodyPr>
            <a:normAutofit/>
          </a:bodyPr>
          <a:lstStyle>
            <a:lvl1pPr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44AB09-D661-4C8C-81C9-5BC9836A8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10767-EBED-401A-9C25-74A43312B4AB}" type="datetimeFigureOut">
              <a:rPr lang="en-CA" smtClean="0"/>
              <a:t>2024-02-28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3F3C73-7C76-4576-B391-AC0A8F384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DFF6F0-5A4F-46FF-AAFB-577DBD237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BA26-BB47-4767-B43D-583AD63CE479}" type="slidenum">
              <a:rPr lang="en-CA" smtClean="0"/>
              <a:t>‹#›</a:t>
            </a:fld>
            <a:endParaRPr lang="en-CA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60A4BD9-8DDE-447D-B0CE-DBF1D2DB883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110537" y="2126456"/>
            <a:ext cx="3743325" cy="3932238"/>
          </a:xfrm>
        </p:spPr>
        <p:txBody>
          <a:bodyPr/>
          <a:lstStyle/>
          <a:p>
            <a:endParaRPr lang="en-CA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F609792-1A44-4078-866D-310CA87678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2125663"/>
            <a:ext cx="7010400" cy="3932237"/>
          </a:xfrm>
        </p:spPr>
        <p:txBody>
          <a:bodyPr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B75FF1A-00FB-5345-6B9B-0F3B40D4B8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5522"/>
          <a:stretch/>
        </p:blipFill>
        <p:spPr>
          <a:xfrm>
            <a:off x="9029701" y="0"/>
            <a:ext cx="31623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794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10767-EBED-401A-9C25-74A43312B4AB}" type="datetimeFigureOut">
              <a:rPr lang="en-CA" smtClean="0"/>
              <a:t>2024-02-28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DBA26-BB47-4767-B43D-583AD63CE4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330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0D0B6-9509-40A6-BDF0-493AEB169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982200" cy="2387600"/>
          </a:xfrm>
        </p:spPr>
        <p:txBody>
          <a:bodyPr>
            <a:normAutofit/>
          </a:bodyPr>
          <a:lstStyle/>
          <a:p>
            <a:r>
              <a:rPr lang="en-CA"/>
              <a:t>City of Maple Ridge</a:t>
            </a:r>
            <a:br>
              <a:rPr lang="en-CA"/>
            </a:br>
            <a:r>
              <a:rPr lang="en-CA"/>
              <a:t>Updated Housing Needs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24C620-74E3-4261-AE07-73266748D8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Council Presentation</a:t>
            </a:r>
          </a:p>
          <a:p>
            <a:r>
              <a:rPr lang="en-CA" dirty="0"/>
              <a:t>February 27, 2024</a:t>
            </a:r>
          </a:p>
        </p:txBody>
      </p:sp>
    </p:spTree>
    <p:extLst>
      <p:ext uri="{BB962C8B-B14F-4D97-AF65-F5344CB8AC3E}">
        <p14:creationId xmlns:p14="http://schemas.microsoft.com/office/powerpoint/2010/main" val="260619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E7E31-908F-43A1-C518-FE3AC07EB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Stakeholder and Partner Engagement</a:t>
            </a:r>
            <a:endParaRPr lang="en-C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FFAA32-F381-4F08-45C6-2BE26AAF897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2000250"/>
            <a:ext cx="10534650" cy="485775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3 workshops (2 virtual, 1 in-person), 15 participants</a:t>
            </a:r>
          </a:p>
          <a:p>
            <a:endParaRPr lang="en-US" dirty="0"/>
          </a:p>
          <a:p>
            <a:r>
              <a:rPr lang="en-US" dirty="0"/>
              <a:t>Key issues:</a:t>
            </a:r>
          </a:p>
          <a:p>
            <a:pPr lvl="1"/>
            <a:r>
              <a:rPr lang="en-US" dirty="0"/>
              <a:t>Key groups are falling through the cracks, including:</a:t>
            </a:r>
          </a:p>
          <a:p>
            <a:pPr lvl="2"/>
            <a:r>
              <a:rPr lang="en-US" dirty="0"/>
              <a:t>Seniors</a:t>
            </a:r>
          </a:p>
          <a:p>
            <a:pPr lvl="2"/>
            <a:r>
              <a:rPr lang="en-US" dirty="0"/>
              <a:t>Youth</a:t>
            </a:r>
          </a:p>
          <a:p>
            <a:pPr lvl="2"/>
            <a:r>
              <a:rPr lang="en-US" dirty="0"/>
              <a:t>Single parents</a:t>
            </a:r>
          </a:p>
          <a:p>
            <a:pPr lvl="1"/>
            <a:r>
              <a:rPr lang="en-US" dirty="0"/>
              <a:t>Affordability</a:t>
            </a:r>
          </a:p>
          <a:p>
            <a:pPr lvl="1"/>
            <a:r>
              <a:rPr lang="en-US" dirty="0"/>
              <a:t>Challenges with supportive housing</a:t>
            </a:r>
          </a:p>
          <a:p>
            <a:pPr lvl="1"/>
            <a:endParaRPr lang="en-US" dirty="0"/>
          </a:p>
          <a:p>
            <a:r>
              <a:rPr lang="en-US" dirty="0"/>
              <a:t>Key opportunities</a:t>
            </a:r>
          </a:p>
          <a:p>
            <a:pPr lvl="1"/>
            <a:r>
              <a:rPr lang="en-US" dirty="0"/>
              <a:t>Take a more active role in managing housing (e.g. partnerships, land acquisition, etc.)</a:t>
            </a:r>
          </a:p>
          <a:p>
            <a:pPr lvl="1"/>
            <a:r>
              <a:rPr lang="en-US" dirty="0"/>
              <a:t>More supportive and special needs/shelter housing</a:t>
            </a:r>
          </a:p>
          <a:p>
            <a:pPr lvl="1"/>
            <a:r>
              <a:rPr lang="en-US" dirty="0"/>
              <a:t>Creating complete communities</a:t>
            </a:r>
          </a:p>
          <a:p>
            <a:pPr lvl="1"/>
            <a:r>
              <a:rPr lang="en-US" dirty="0"/>
              <a:t>Accelerate housing development</a:t>
            </a:r>
          </a:p>
          <a:p>
            <a:pPr lvl="1"/>
            <a:endParaRPr lang="en-US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98116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7280A-930B-9FBC-58F8-5F1AF3A89304}"/>
              </a:ext>
            </a:extLst>
          </p:cNvPr>
          <p:cNvSpPr txBox="1">
            <a:spLocks/>
          </p:cNvSpPr>
          <p:nvPr/>
        </p:nvSpPr>
        <p:spPr>
          <a:xfrm>
            <a:off x="835138" y="1927654"/>
            <a:ext cx="9523480" cy="456522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800"/>
              </a:spcAft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sz="4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800"/>
              </a:spcAft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800"/>
              </a:spcAft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800"/>
              </a:spcAft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800"/>
              </a:spcAft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Aft>
                <a:spcPts val="0"/>
              </a:spcAft>
            </a:pPr>
            <a:r>
              <a:rPr lang="en-US" sz="1800" b="1" dirty="0"/>
              <a:t>Affordable Housing</a:t>
            </a:r>
            <a:r>
              <a:rPr lang="en-US" sz="1800" dirty="0"/>
              <a:t>: As of 2021, </a:t>
            </a:r>
            <a:r>
              <a:rPr lang="en-US" sz="1800" b="1" dirty="0"/>
              <a:t>1,980 or 29% of renters are in core housing need</a:t>
            </a:r>
            <a:r>
              <a:rPr lang="en-US" sz="1800" dirty="0"/>
              <a:t>, with 705 renter households (10%) in extreme core housing need, compared to only 8% and 3%, respectively, for owners. An estimated 1,002 renter households were in extreme core housing need in 2023.</a:t>
            </a:r>
          </a:p>
          <a:p>
            <a:pPr marL="342900" indent="-342900">
              <a:spcAft>
                <a:spcPts val="0"/>
              </a:spcAft>
            </a:pPr>
            <a:r>
              <a:rPr lang="en-US" sz="1800" b="1" dirty="0">
                <a:ea typeface="Roboto"/>
                <a:cs typeface="Roboto"/>
              </a:rPr>
              <a:t>Rental Housing: </a:t>
            </a:r>
            <a:r>
              <a:rPr lang="en-US" sz="1800" dirty="0"/>
              <a:t>Between 2023 and 2033, </a:t>
            </a:r>
            <a:r>
              <a:rPr lang="en-US" sz="1800" b="1" dirty="0"/>
              <a:t>2,127 new renters are for Maple Ridge, </a:t>
            </a:r>
            <a:r>
              <a:rPr lang="en-US" sz="1800" dirty="0"/>
              <a:t>adding to an already tight rental market (vacancy rate below 3.0%), and new purpose-built rental housing is not keeping pace with this growth. Additional units will be needed to address a low vacancy rate.</a:t>
            </a:r>
          </a:p>
          <a:p>
            <a:pPr marL="342900" indent="-342900">
              <a:spcAft>
                <a:spcPts val="0"/>
              </a:spcAft>
            </a:pPr>
            <a:r>
              <a:rPr lang="en-US" sz="1800" b="1" dirty="0">
                <a:ea typeface="Roboto"/>
                <a:cs typeface="Roboto"/>
              </a:rPr>
              <a:t>Seniors Housing: </a:t>
            </a:r>
            <a:r>
              <a:rPr lang="en-CA" sz="1800" dirty="0">
                <a:ea typeface="Roboto"/>
                <a:cs typeface="Roboto"/>
              </a:rPr>
              <a:t>By 2033, a net growth of 7,916 seniors is anticipated for a total of </a:t>
            </a:r>
            <a:r>
              <a:rPr lang="en-CA" sz="1800" dirty="0"/>
              <a:t>22,633 (19%).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1800" dirty="0"/>
              <a:t>By 2028, seniors will account for 18% of the population, increasing by 4,666 more seniors.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1800" dirty="0"/>
              <a:t>By 2033, seniors will account for 19% of the population, increasing by a further 3,250 seniors.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1800" dirty="0"/>
              <a:t>Housing with special considerations will be required to adequately accommodate the projected growth of seniors.</a:t>
            </a:r>
          </a:p>
          <a:p>
            <a:pPr marL="342900" indent="-342900">
              <a:spcAft>
                <a:spcPts val="0"/>
              </a:spcAft>
            </a:pPr>
            <a:endParaRPr lang="en-US" sz="1800" dirty="0"/>
          </a:p>
          <a:p>
            <a:pPr marL="342900" indent="-342900">
              <a:spcAft>
                <a:spcPts val="0"/>
              </a:spcAft>
            </a:pPr>
            <a:endParaRPr lang="en-US" sz="1800" b="1" dirty="0"/>
          </a:p>
          <a:p>
            <a:pPr marL="342900" indent="-342900">
              <a:spcAft>
                <a:spcPts val="0"/>
              </a:spcAft>
            </a:pPr>
            <a:endParaRPr lang="en-US" sz="1800" b="1" dirty="0">
              <a:ea typeface="Roboto"/>
              <a:cs typeface="Roboto"/>
            </a:endParaRPr>
          </a:p>
          <a:p>
            <a:pPr marL="342900" indent="-342900">
              <a:spcAft>
                <a:spcPts val="0"/>
              </a:spcAft>
            </a:pPr>
            <a:endParaRPr lang="en-US" sz="1800" dirty="0">
              <a:ea typeface="Roboto"/>
              <a:cs typeface="Roboto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ea typeface="Roboto"/>
              <a:cs typeface="Roboto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ea typeface="Roboto"/>
              <a:cs typeface="Roboto"/>
            </a:endParaRPr>
          </a:p>
          <a:p>
            <a:pPr marL="342900" indent="-342900">
              <a:spcAft>
                <a:spcPts val="0"/>
              </a:spcAft>
            </a:pPr>
            <a:endParaRPr lang="en-US" sz="1800" dirty="0">
              <a:ea typeface="Roboto"/>
              <a:cs typeface="Roboto"/>
            </a:endParaRPr>
          </a:p>
          <a:p>
            <a:pPr marL="800100" lvl="1" indent="-342900"/>
            <a:endParaRPr lang="en-US" sz="1800" dirty="0">
              <a:ea typeface="Roboto"/>
              <a:cs typeface="Roboto"/>
            </a:endParaRPr>
          </a:p>
          <a:p>
            <a:pPr marL="342900" indent="-342900">
              <a:lnSpc>
                <a:spcPct val="100000"/>
              </a:lnSpc>
            </a:pPr>
            <a:endParaRPr lang="en-US" sz="1800" b="1" dirty="0">
              <a:ea typeface="Roboto"/>
              <a:cs typeface="Roboto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0BEC47-1BE7-A7F0-AA37-A1E8CE6B9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STATEMENTS OF HOUSING NEED</a:t>
            </a:r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322402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4C5F5-3008-E9E6-3EAD-54B8EAB2B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STATEMENTS OF HOUSING NEED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7D527-E021-BB75-E58B-5554FA99A99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2019300"/>
            <a:ext cx="10515600" cy="4344430"/>
          </a:xfrm>
        </p:spPr>
        <p:txBody>
          <a:bodyPr>
            <a:normAutofit fontScale="40000" lnSpcReduction="20000"/>
          </a:bodyPr>
          <a:lstStyle/>
          <a:p>
            <a:r>
              <a:rPr lang="en-US" sz="3800" b="1" dirty="0"/>
              <a:t>Family Housing</a:t>
            </a:r>
            <a:r>
              <a:rPr lang="en-CA" sz="3800" dirty="0"/>
              <a:t>: With more than 8,600 new households projected between 2023 and 2033, half of all units will need to be 2 bedrooms or more to accommodate family households. </a:t>
            </a:r>
          </a:p>
          <a:p>
            <a:r>
              <a:rPr lang="en-CA" sz="3800" b="1" dirty="0"/>
              <a:t>Homelessness</a:t>
            </a:r>
            <a:r>
              <a:rPr lang="en-CA" sz="3800" dirty="0"/>
              <a:t>: </a:t>
            </a:r>
          </a:p>
          <a:p>
            <a:pPr lvl="1"/>
            <a:r>
              <a:rPr lang="en-US" sz="3800" dirty="0"/>
              <a:t>Across Maple Ridge and Pitt Meadows 135 were counted as homeless in the 2023 </a:t>
            </a:r>
            <a:r>
              <a:rPr lang="en-US" sz="3800" dirty="0" err="1"/>
              <a:t>PiT</a:t>
            </a:r>
            <a:r>
              <a:rPr lang="en-US" sz="3800" dirty="0"/>
              <a:t> Count.</a:t>
            </a:r>
          </a:p>
          <a:p>
            <a:pPr lvl="1"/>
            <a:r>
              <a:rPr lang="en-US" sz="3800" dirty="0"/>
              <a:t>Based on 2021 Integrated Data Project data, Maple Ridge’s ‘share’ of all individuals experiencing homelessness would be about 392 individuals (358 units required)</a:t>
            </a:r>
          </a:p>
          <a:p>
            <a:r>
              <a:rPr lang="en-US" sz="3800" b="1" dirty="0"/>
              <a:t>Housing for Indigenous households: </a:t>
            </a:r>
            <a:r>
              <a:rPr lang="en-US" sz="3800" dirty="0"/>
              <a:t>4,205 Individuals identify as Indigenous (4.7%) in Maple Ridge. In 2021, 26.6% of Indigenous renters and 10.0% of Indigenous owner households experienced core housing need</a:t>
            </a:r>
          </a:p>
          <a:p>
            <a:r>
              <a:rPr lang="en-CA" sz="3800" dirty="0"/>
              <a:t>Other special needs groups that came up during engagement include </a:t>
            </a:r>
            <a:r>
              <a:rPr lang="en-CA" sz="3800" b="1" dirty="0"/>
              <a:t>youth, individuals with physical disabilities, and individuals with developmental disabilities.</a:t>
            </a:r>
          </a:p>
          <a:p>
            <a:r>
              <a:rPr lang="en-CA" sz="3800" b="1" dirty="0"/>
              <a:t>Transit and Housing: </a:t>
            </a:r>
            <a:r>
              <a:rPr lang="en-CA" sz="3800" dirty="0"/>
              <a:t>Development of priority housing types should, whenever possible, be located close to rapid transit and active transportation options.</a:t>
            </a:r>
          </a:p>
          <a:p>
            <a:pPr lvl="1"/>
            <a:endParaRPr lang="en-US" dirty="0"/>
          </a:p>
          <a:p>
            <a:pPr lvl="1"/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778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E18D3-3432-A239-08AC-5E2693CF0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POTENTIAL DIRECTIONS FOR THE STRATEGY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CA81F7C-5260-5FD9-BBE9-AF105DB8BE0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199" y="1804086"/>
            <a:ext cx="10962503" cy="4893276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</a:t>
            </a:r>
            <a:r>
              <a:rPr lang="en-CA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rioritize</a:t>
            </a:r>
            <a:r>
              <a:rPr lang="en-CA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Needed Forms of Housing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en-CA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Strengthen Renter Protections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en-CA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Address Barriers to Development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en-CA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Promote Equity and Inclusion in Housing Initiatives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en-CA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Advocate and Educate</a:t>
            </a:r>
          </a:p>
        </p:txBody>
      </p:sp>
    </p:spTree>
    <p:extLst>
      <p:ext uri="{BB962C8B-B14F-4D97-AF65-F5344CB8AC3E}">
        <p14:creationId xmlns:p14="http://schemas.microsoft.com/office/powerpoint/2010/main" val="3199287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8D7B5-221B-8A1B-4DBA-6A97482E0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POTENTIAL DIRECTIONS FOR THE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C645C-86AF-2598-6E58-C8FCB81BAE9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3200" dirty="0"/>
              <a:t>Big Moves:</a:t>
            </a:r>
          </a:p>
          <a:p>
            <a:pPr lvl="1"/>
            <a:r>
              <a:rPr lang="en-US" dirty="0"/>
              <a:t>Undertake a municipal land strategy for housing</a:t>
            </a:r>
          </a:p>
          <a:p>
            <a:pPr lvl="1"/>
            <a:r>
              <a:rPr lang="en-US" dirty="0"/>
              <a:t>Examine opportunities for a housing authority</a:t>
            </a:r>
          </a:p>
          <a:p>
            <a:pPr lvl="1"/>
            <a:r>
              <a:rPr lang="en-US" dirty="0"/>
              <a:t>Implement new approaches to development approvals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53021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224EE6-2B81-47C6-BD81-5C14856105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90700"/>
            <a:ext cx="9144000" cy="2387600"/>
          </a:xfrm>
        </p:spPr>
        <p:txBody>
          <a:bodyPr/>
          <a:lstStyle/>
          <a:p>
            <a:r>
              <a:rPr lang="en-US"/>
              <a:t>Thank you!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917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E812F-431B-336E-D421-953BAF60B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902F0-0099-91E0-A17D-2EFA667900E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2019300"/>
            <a:ext cx="8686800" cy="48387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Housing Needs Report requirements were introduced in 2017</a:t>
            </a:r>
          </a:p>
          <a:p>
            <a:r>
              <a:rPr lang="en-US" dirty="0"/>
              <a:t>In November 2023 legislation passed requiring </a:t>
            </a:r>
            <a:r>
              <a:rPr lang="en-US" i="1" dirty="0"/>
              <a:t>interim</a:t>
            </a:r>
            <a:r>
              <a:rPr lang="en-US" dirty="0"/>
              <a:t> Housing Needs Reports by December 2024</a:t>
            </a:r>
          </a:p>
          <a:p>
            <a:pPr lvl="1"/>
            <a:r>
              <a:rPr lang="en-US" dirty="0"/>
              <a:t>Regulations governing these are still being finalized</a:t>
            </a:r>
          </a:p>
          <a:p>
            <a:r>
              <a:rPr lang="en-US" dirty="0"/>
              <a:t>Additional requirements include:</a:t>
            </a:r>
          </a:p>
          <a:p>
            <a:pPr lvl="1"/>
            <a:r>
              <a:rPr lang="en-US" dirty="0"/>
              <a:t>OCP Capacity Assessment Calculation</a:t>
            </a:r>
          </a:p>
          <a:p>
            <a:pPr lvl="1"/>
            <a:r>
              <a:rPr lang="en-US" dirty="0"/>
              <a:t>Statement of need on housing and transit</a:t>
            </a:r>
          </a:p>
          <a:p>
            <a:pPr lvl="1"/>
            <a:r>
              <a:rPr lang="en-US" dirty="0"/>
              <a:t>Update on housing actions taken since last HNR</a:t>
            </a:r>
          </a:p>
          <a:p>
            <a:pPr lvl="1"/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70208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E8002-B085-DFB2-2430-FDF2201ED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Population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90E582-C68F-623D-5CCC-3D53169C5B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2125663"/>
            <a:ext cx="4762500" cy="3932237"/>
          </a:xfrm>
        </p:spPr>
        <p:txBody>
          <a:bodyPr/>
          <a:lstStyle/>
          <a:p>
            <a:r>
              <a:rPr lang="en-CA"/>
              <a:t>Between 2016 and 2021, the population in the City grew by 10.6% (+8,734) from 82,256 in 2016 to 90,990, in 2021.</a:t>
            </a:r>
          </a:p>
          <a:p>
            <a:r>
              <a:rPr lang="en-CA"/>
              <a:t>The City is experiencing a higher growth rate compared to the region.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653C8099-07BD-3DD3-7450-AC9A683AA5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5795480"/>
              </p:ext>
            </p:extLst>
          </p:nvPr>
        </p:nvGraphicFramePr>
        <p:xfrm>
          <a:off x="6096000" y="2125663"/>
          <a:ext cx="5897880" cy="457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34772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E8002-B085-DFB2-2430-FDF2201ED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</a:t>
            </a:r>
            <a:r>
              <a:rPr lang="en-CA" dirty="0" err="1"/>
              <a:t>ey</a:t>
            </a:r>
            <a:r>
              <a:rPr lang="en-CA" dirty="0"/>
              <a:t> Takeaway: Tenure and income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90E582-C68F-623D-5CCC-3D53169C5B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199" y="2125663"/>
            <a:ext cx="10524067" cy="4465637"/>
          </a:xfrm>
        </p:spPr>
        <p:txBody>
          <a:bodyPr>
            <a:normAutofit/>
          </a:bodyPr>
          <a:lstStyle/>
          <a:p>
            <a:r>
              <a:rPr lang="en-CA" b="1" dirty="0"/>
              <a:t>Household growth </a:t>
            </a:r>
            <a:r>
              <a:rPr lang="en-CA" dirty="0"/>
              <a:t>in the City continues to be driven by owner households who account for 74% of new households between 2006 and 2021, and 72% between 2016 to 2021.</a:t>
            </a:r>
          </a:p>
          <a:p>
            <a:r>
              <a:rPr lang="en-CA" b="1" dirty="0"/>
              <a:t>Income by tenure:</a:t>
            </a:r>
          </a:p>
          <a:p>
            <a:pPr lvl="1"/>
            <a:r>
              <a:rPr lang="en-CA" dirty="0"/>
              <a:t>Owner households have typically made twice as much as renter households.</a:t>
            </a:r>
          </a:p>
          <a:p>
            <a:pPr lvl="1"/>
            <a:r>
              <a:rPr lang="en-CA" dirty="0"/>
              <a:t>From 2006 to 2016, owner household incomes </a:t>
            </a:r>
            <a:r>
              <a:rPr lang="en-CA" b="1" dirty="0"/>
              <a:t>increased 15%</a:t>
            </a:r>
            <a:r>
              <a:rPr lang="en-CA" dirty="0"/>
              <a:t>, while </a:t>
            </a:r>
            <a:r>
              <a:rPr lang="en-CA" b="1" dirty="0"/>
              <a:t>renter household incomes only increased 9%. </a:t>
            </a:r>
          </a:p>
          <a:p>
            <a:endParaRPr lang="en-CA" b="1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57295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C42B7-F5B2-43C5-A33D-499E0EA12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Takeaways: Housing Stock</a:t>
            </a:r>
            <a:endParaRPr lang="en-C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04762D-75E1-2F07-EE6C-6EBD7DEA7CD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199" y="2125663"/>
            <a:ext cx="10879667" cy="3932237"/>
          </a:xfrm>
        </p:spPr>
        <p:txBody>
          <a:bodyPr>
            <a:normAutofit lnSpcReduction="10000"/>
          </a:bodyPr>
          <a:lstStyle/>
          <a:p>
            <a:r>
              <a:rPr lang="en-CA" dirty="0"/>
              <a:t>Between 2016 and 2021, the City increased denser forms of infill housing: row houses (790 units), small apartments (535 units), homes with a secondary suite (665 units), duplexes (150 units) and medium and large apartments (135 units).</a:t>
            </a:r>
            <a:endParaRPr lang="en-CA" b="1" dirty="0"/>
          </a:p>
          <a:p>
            <a:r>
              <a:rPr lang="en-CA" dirty="0"/>
              <a:t>Housing starts 2016-2023 generally reflect an emphasis on rental and multi-family housing</a:t>
            </a:r>
          </a:p>
          <a:p>
            <a:pPr lvl="1"/>
            <a:r>
              <a:rPr lang="en-CA" dirty="0"/>
              <a:t>Total starts: 5,579 units</a:t>
            </a:r>
          </a:p>
          <a:p>
            <a:pPr lvl="1"/>
            <a:r>
              <a:rPr lang="en-CA" dirty="0"/>
              <a:t>Rental: 12%</a:t>
            </a:r>
          </a:p>
          <a:p>
            <a:pPr lvl="1"/>
            <a:r>
              <a:rPr lang="en-CA" dirty="0"/>
              <a:t>Ground-oriented dwellings: 31%</a:t>
            </a:r>
          </a:p>
          <a:p>
            <a:pPr lvl="1"/>
            <a:r>
              <a:rPr lang="en-CA" dirty="0"/>
              <a:t>Condo: 3,177 units: 57%</a:t>
            </a:r>
          </a:p>
        </p:txBody>
      </p:sp>
    </p:spTree>
    <p:extLst>
      <p:ext uri="{BB962C8B-B14F-4D97-AF65-F5344CB8AC3E}">
        <p14:creationId xmlns:p14="http://schemas.microsoft.com/office/powerpoint/2010/main" val="2030145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423E4-F2C9-8E44-7658-C8C96021C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Sales Prices</a:t>
            </a:r>
            <a:endParaRPr lang="en-C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178807-DA1F-1EDA-5D73-2B3552C1C00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6400" y="2125663"/>
            <a:ext cx="4826000" cy="4567464"/>
          </a:xfrm>
        </p:spPr>
        <p:txBody>
          <a:bodyPr/>
          <a:lstStyle/>
          <a:p>
            <a:r>
              <a:rPr lang="en-US" dirty="0"/>
              <a:t>The cost of ownership has increased between 158% (condominium) and 187% (single-detached)</a:t>
            </a:r>
          </a:p>
          <a:p>
            <a:r>
              <a:rPr lang="en-US" dirty="0"/>
              <a:t>Between 2016 and 2021 there was a </a:t>
            </a:r>
            <a:r>
              <a:rPr lang="en-CA" dirty="0"/>
              <a:t>73% increase in SFDs, while median incomes increased by only 22%.</a:t>
            </a:r>
          </a:p>
          <a:p>
            <a:endParaRPr lang="en-CA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F0C8D6D-6872-7EE1-B7BF-8E4D850BAF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7671270"/>
              </p:ext>
            </p:extLst>
          </p:nvPr>
        </p:nvGraphicFramePr>
        <p:xfrm>
          <a:off x="5515828" y="2125663"/>
          <a:ext cx="6439353" cy="4567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5189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E8002-B085-DFB2-2430-FDF2201ED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532802" cy="1325563"/>
          </a:xfrm>
        </p:spPr>
        <p:txBody>
          <a:bodyPr/>
          <a:lstStyle/>
          <a:p>
            <a:r>
              <a:rPr lang="en-CA" dirty="0"/>
              <a:t>Key </a:t>
            </a:r>
            <a:r>
              <a:rPr lang="en-CA" dirty="0" err="1"/>
              <a:t>Takeways</a:t>
            </a:r>
            <a:r>
              <a:rPr lang="en-CA" dirty="0"/>
              <a:t>: Rental Housing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A1C08ED-1966-43D4-97F1-0F72411D1A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3340085"/>
              </p:ext>
            </p:extLst>
          </p:nvPr>
        </p:nvGraphicFramePr>
        <p:xfrm>
          <a:off x="5708823" y="1859692"/>
          <a:ext cx="6472180" cy="4998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A890E582-C68F-623D-5CCC-3D53169C5B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2125663"/>
            <a:ext cx="4762500" cy="3932237"/>
          </a:xfrm>
        </p:spPr>
        <p:txBody>
          <a:bodyPr>
            <a:normAutofit/>
          </a:bodyPr>
          <a:lstStyle/>
          <a:p>
            <a:r>
              <a:rPr lang="en-CA" dirty="0"/>
              <a:t>43% of purpose-built rental units in the City were built prior to 1981.</a:t>
            </a:r>
          </a:p>
          <a:p>
            <a:r>
              <a:rPr lang="en-CA" dirty="0"/>
              <a:t>Every year since 2014 except 2021 has seen a vacancy rate below 3%</a:t>
            </a:r>
          </a:p>
          <a:p>
            <a:r>
              <a:rPr lang="en-CA" dirty="0"/>
              <a:t>Rental rates have increased considerably over the last ~12 years</a:t>
            </a:r>
          </a:p>
        </p:txBody>
      </p:sp>
    </p:spTree>
    <p:extLst>
      <p:ext uri="{BB962C8B-B14F-4D97-AF65-F5344CB8AC3E}">
        <p14:creationId xmlns:p14="http://schemas.microsoft.com/office/powerpoint/2010/main" val="3890901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E8002-B085-DFB2-2430-FDF2201ED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Key Takeaways: Affordability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90E582-C68F-623D-5CCC-3D53169C5B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36360" y="2125663"/>
            <a:ext cx="4762500" cy="3932237"/>
          </a:xfrm>
        </p:spPr>
        <p:txBody>
          <a:bodyPr>
            <a:normAutofit fontScale="92500" lnSpcReduction="10000"/>
          </a:bodyPr>
          <a:lstStyle/>
          <a:p>
            <a:r>
              <a:rPr lang="en-CA"/>
              <a:t>Core Housing Need in </a:t>
            </a:r>
            <a:r>
              <a:rPr lang="en-CA" b="1"/>
              <a:t>renter households has decreased slightly to 29%</a:t>
            </a:r>
            <a:r>
              <a:rPr lang="en-CA"/>
              <a:t>, down from 37% in 2016. </a:t>
            </a:r>
          </a:p>
          <a:p>
            <a:r>
              <a:rPr lang="en-CA"/>
              <a:t>Core Housing Need in </a:t>
            </a:r>
            <a:r>
              <a:rPr lang="en-CA" b="1"/>
              <a:t>owner households increased by 2%.</a:t>
            </a:r>
          </a:p>
          <a:p>
            <a:r>
              <a:rPr lang="en-CA"/>
              <a:t>It must be noted that </a:t>
            </a:r>
            <a:r>
              <a:rPr lang="en-CA" b="1"/>
              <a:t>CERB temporarily decreased CHN in 2021</a:t>
            </a:r>
            <a:r>
              <a:rPr lang="en-CA"/>
              <a:t> and does not indicate that the housing crisis is improving.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DF45DAFA-0D55-8467-582A-08A9142F0C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3218857"/>
              </p:ext>
            </p:extLst>
          </p:nvPr>
        </p:nvGraphicFramePr>
        <p:xfrm>
          <a:off x="5398860" y="2125663"/>
          <a:ext cx="6412329" cy="4584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88335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E8002-B085-DFB2-2430-FDF2201ED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Household projections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90E582-C68F-623D-5CCC-3D53169C5B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2125663"/>
            <a:ext cx="4764024" cy="3932237"/>
          </a:xfrm>
        </p:spPr>
        <p:txBody>
          <a:bodyPr>
            <a:normAutofit/>
          </a:bodyPr>
          <a:lstStyle/>
          <a:p>
            <a:r>
              <a:rPr lang="en-CA"/>
              <a:t>Between 2023 and 2028, an additional 6,532 households are projected.</a:t>
            </a:r>
            <a:br>
              <a:rPr lang="en-CA"/>
            </a:br>
            <a:endParaRPr lang="en-CA"/>
          </a:p>
          <a:p>
            <a:r>
              <a:rPr lang="en-CA"/>
              <a:t>Between 2028 to 2033, an additional 4,102 households are projected. 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60D5B267-D909-E1C7-F0C4-B132BEF2860D}"/>
              </a:ext>
            </a:extLst>
          </p:cNvPr>
          <p:cNvSpPr txBox="1">
            <a:spLocks/>
          </p:cNvSpPr>
          <p:nvPr/>
        </p:nvSpPr>
        <p:spPr>
          <a:xfrm>
            <a:off x="5602224" y="6262884"/>
            <a:ext cx="6226823" cy="288926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i="1"/>
              <a:t>Source: Derived from BC Stats Population Projection and Statistics Canada Census 2021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B7F46A28-4370-B779-7913-0B0537E3B8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966118"/>
              </p:ext>
            </p:extLst>
          </p:nvPr>
        </p:nvGraphicFramePr>
        <p:xfrm>
          <a:off x="5602224" y="1981200"/>
          <a:ext cx="6012000" cy="4281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3935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B26B02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2683C6"/>
      </a:folHlink>
    </a:clrScheme>
    <a:fontScheme name="UM New">
      <a:majorFont>
        <a:latin typeface="Poppins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3c5e26a-0d90-474f-b48b-cc494b3f6184"/>
    <lcf76f155ced4ddcb4097134ff3c332f xmlns="2c0ae747-cb59-4782-9a1a-189b9d7bb100">
      <Terms xmlns="http://schemas.microsoft.com/office/infopath/2007/PartnerControls"/>
    </lcf76f155ced4ddcb4097134ff3c332f>
    <Image xmlns="2c0ae747-cb59-4782-9a1a-189b9d7bb10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7B76679FB27C4BAC2AF2539AF264B0" ma:contentTypeVersion="16" ma:contentTypeDescription="Create a new document." ma:contentTypeScope="" ma:versionID="2495df9e31c3e467c81d9c3e51952ebb">
  <xsd:schema xmlns:xsd="http://www.w3.org/2001/XMLSchema" xmlns:xs="http://www.w3.org/2001/XMLSchema" xmlns:p="http://schemas.microsoft.com/office/2006/metadata/properties" xmlns:ns2="2c0ae747-cb59-4782-9a1a-189b9d7bb100" xmlns:ns3="b3c5e26a-0d90-474f-b48b-cc494b3f6184" targetNamespace="http://schemas.microsoft.com/office/2006/metadata/properties" ma:root="true" ma:fieldsID="d3b60a5b85ea3649f65ed11b36540723" ns2:_="" ns3:_="">
    <xsd:import namespace="2c0ae747-cb59-4782-9a1a-189b9d7bb100"/>
    <xsd:import namespace="b3c5e26a-0d90-474f-b48b-cc494b3f61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Image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0ae747-cb59-4782-9a1a-189b9d7bb1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9900d9d-718a-42cc-8f32-247e3b7d118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Image" ma:index="21" nillable="true" ma:displayName="Image" ma:format="Thumbnail" ma:internalName="Imag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c5e26a-0d90-474f-b48b-cc494b3f618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de865250-a947-47a9-a943-c5e274949202}" ma:internalName="TaxCatchAll" ma:showField="CatchAllData" ma:web="b3c5e26a-0d90-474f-b48b-cc494b3f618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3F7E8D-6CE9-4A55-81D3-22EEF7F9360E}">
  <ds:schemaRefs>
    <ds:schemaRef ds:uri="b3c5e26a-0d90-474f-b48b-cc494b3f6184"/>
    <ds:schemaRef ds:uri="http://schemas.microsoft.com/office/infopath/2007/PartnerControls"/>
    <ds:schemaRef ds:uri="http://purl.org/dc/elements/1.1/"/>
    <ds:schemaRef ds:uri="2c0ae747-cb59-4782-9a1a-189b9d7bb100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57D644B-7928-488C-BFE6-B27D494F1D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C6901D-0B09-41A7-BCD6-AF48FCA915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0ae747-cb59-4782-9a1a-189b9d7bb100"/>
    <ds:schemaRef ds:uri="b3c5e26a-0d90-474f-b48b-cc494b3f61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</TotalTime>
  <Words>1031</Words>
  <Application>Microsoft Office PowerPoint</Application>
  <PresentationFormat>Widescreen</PresentationFormat>
  <Paragraphs>125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Aptos</vt:lpstr>
      <vt:lpstr>Arial</vt:lpstr>
      <vt:lpstr>Calibri</vt:lpstr>
      <vt:lpstr>Poppins</vt:lpstr>
      <vt:lpstr>Roboto</vt:lpstr>
      <vt:lpstr>WordVisi_MSFontService</vt:lpstr>
      <vt:lpstr>Office Theme</vt:lpstr>
      <vt:lpstr>City of Maple Ridge Updated Housing Needs Report</vt:lpstr>
      <vt:lpstr>Background</vt:lpstr>
      <vt:lpstr>Population</vt:lpstr>
      <vt:lpstr>Key Takeaway: Tenure and income</vt:lpstr>
      <vt:lpstr>Key Takeaways: Housing Stock</vt:lpstr>
      <vt:lpstr>Average Sales Prices</vt:lpstr>
      <vt:lpstr>Key Takeways: Rental Housing</vt:lpstr>
      <vt:lpstr>Key Takeaways: Affordability</vt:lpstr>
      <vt:lpstr>Household projections</vt:lpstr>
      <vt:lpstr>Stakeholder and Partner Engagement</vt:lpstr>
      <vt:lpstr>KEY STATEMENTS OF HOUSING NEED</vt:lpstr>
      <vt:lpstr>KEY STATEMENTS OF HOUSING NEED</vt:lpstr>
      <vt:lpstr>POTENTIAL DIRECTIONS FOR THE STRATEGY</vt:lpstr>
      <vt:lpstr>POTENTIAL DIRECTIONS FOR THE STRATEGY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Wang</dc:creator>
  <cp:lastModifiedBy>Jennifer Kuba</cp:lastModifiedBy>
  <cp:revision>9</cp:revision>
  <cp:lastPrinted>2019-12-05T18:44:00Z</cp:lastPrinted>
  <dcterms:created xsi:type="dcterms:W3CDTF">2019-12-04T21:13:56Z</dcterms:created>
  <dcterms:modified xsi:type="dcterms:W3CDTF">2024-02-28T19:50:09Z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0x010100897B76679FB27C4BAC2AF2539AF264B0</vt:lpwstr>
  </property>
  <property fmtid="{D5CDD505-2E9C-101B-9397-08002B2CF9AE}" pid="3" name="MediaServiceImageTags">
    <vt:lpwstr/>
  </property>
</Properties>
</file>